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992" r:id="rId2"/>
    <p:sldId id="993" r:id="rId3"/>
    <p:sldId id="1027" r:id="rId4"/>
    <p:sldId id="1013" r:id="rId5"/>
    <p:sldId id="1029" r:id="rId6"/>
    <p:sldId id="1034" r:id="rId7"/>
    <p:sldId id="1035" r:id="rId8"/>
    <p:sldId id="1036" r:id="rId9"/>
    <p:sldId id="1037" r:id="rId10"/>
    <p:sldId id="1038" r:id="rId11"/>
    <p:sldId id="1039" r:id="rId12"/>
    <p:sldId id="1040" r:id="rId13"/>
    <p:sldId id="1042" r:id="rId14"/>
    <p:sldId id="1043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242" autoAdjust="0"/>
  </p:normalViewPr>
  <p:slideViewPr>
    <p:cSldViewPr snapToGrid="0">
      <p:cViewPr varScale="1">
        <p:scale>
          <a:sx n="107" d="100"/>
          <a:sy n="107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A0AC0A-E80E-4FE9-B199-CC024C4B58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C739BF8-F655-42A2-BE00-852F9A1E9E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B0A14B-518F-458B-86B1-D8F7BBC23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6B53-1570-4A32-A45B-ACF5F33F6E1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8569E2-8B7C-4B08-9427-37C02ABB9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059F9E-19EE-4258-9021-2E42EE5BD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20FCD-9299-4F5E-9379-759036CE3C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698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406E4D-2390-4327-914C-23C1CC4F3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61548B-B990-48A0-BF3F-B98D51ED82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9061A0-E5A9-45B3-9483-E793395E8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6B53-1570-4A32-A45B-ACF5F33F6E1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599ED4-7A5E-4344-AA25-C90AEB91D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98DCE-1B7C-4174-BAA8-3321CF7FB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20FCD-9299-4F5E-9379-759036CE3C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3990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01E0BA4-E714-489E-8235-C80E93BA39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41BAD5-9B99-4696-8BDC-115845D575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61F545-BD02-4234-8610-C654140EB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6B53-1570-4A32-A45B-ACF5F33F6E1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730106-C76A-4422-9FFE-294249A26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4BCD64-8547-471F-892F-BED91368B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20FCD-9299-4F5E-9379-759036CE3C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85920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.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 userDrawn="1"/>
        </p:nvGrpSpPr>
        <p:grpSpPr>
          <a:xfrm>
            <a:off x="8746015" y="5775562"/>
            <a:ext cx="3445993" cy="1082438"/>
            <a:chOff x="7106131" y="5775562"/>
            <a:chExt cx="2799869" cy="1082438"/>
          </a:xfrm>
        </p:grpSpPr>
        <p:sp>
          <p:nvSpPr>
            <p:cNvPr id="25" name="AutoShape 34"/>
            <p:cNvSpPr>
              <a:spLocks noChangeArrowheads="1"/>
            </p:cNvSpPr>
            <p:nvPr userDrawn="1"/>
          </p:nvSpPr>
          <p:spPr bwMode="auto">
            <a:xfrm flipH="1">
              <a:off x="7106131" y="6442620"/>
              <a:ext cx="2799869" cy="415380"/>
            </a:xfrm>
            <a:prstGeom prst="rtTriangle">
              <a:avLst/>
            </a:prstGeom>
            <a:solidFill>
              <a:srgbClr val="85AEFF"/>
            </a:solidFill>
            <a:ln>
              <a:noFill/>
            </a:ln>
            <a:effectLst>
              <a:outerShdw blurRad="50800" dist="279400" dir="108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txBody>
            <a:bodyPr wrap="none" anchor="ctr"/>
            <a:lstStyle/>
            <a:p>
              <a:endParaRPr lang="ko-KR" altLang="en-US" sz="1800">
                <a:latin typeface="+mn-ea"/>
                <a:ea typeface="+mn-ea"/>
              </a:endParaRPr>
            </a:p>
          </p:txBody>
        </p:sp>
        <p:sp>
          <p:nvSpPr>
            <p:cNvPr id="26" name="AutoShape 37"/>
            <p:cNvSpPr>
              <a:spLocks noChangeArrowheads="1"/>
            </p:cNvSpPr>
            <p:nvPr userDrawn="1"/>
          </p:nvSpPr>
          <p:spPr bwMode="auto">
            <a:xfrm flipH="1">
              <a:off x="8801638" y="5775562"/>
              <a:ext cx="1103249" cy="108243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88900" dist="63500" dir="11400000" sx="110000" sy="110000" algn="ctr" rotWithShape="0">
                <a:schemeClr val="bg2">
                  <a:alpha val="69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ko-KR" altLang="en-US" sz="1800">
                <a:latin typeface="+mn-ea"/>
                <a:ea typeface="+mn-ea"/>
              </a:endParaRPr>
            </a:p>
          </p:txBody>
        </p:sp>
        <p:sp>
          <p:nvSpPr>
            <p:cNvPr id="27" name="AutoShape 38"/>
            <p:cNvSpPr>
              <a:spLocks noChangeArrowheads="1"/>
            </p:cNvSpPr>
            <p:nvPr userDrawn="1"/>
          </p:nvSpPr>
          <p:spPr bwMode="auto">
            <a:xfrm flipH="1">
              <a:off x="8897379" y="5869106"/>
              <a:ext cx="1007508" cy="988894"/>
            </a:xfrm>
            <a:prstGeom prst="rtTriangle">
              <a:avLst/>
            </a:prstGeom>
            <a:solidFill>
              <a:srgbClr val="0067C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 sz="1800" dirty="0">
                <a:latin typeface="+mn-ea"/>
                <a:ea typeface="+mn-ea"/>
              </a:endParaRPr>
            </a:p>
          </p:txBody>
        </p:sp>
      </p:grpSp>
      <p:sp>
        <p:nvSpPr>
          <p:cNvPr id="30" name="Rectangle 10"/>
          <p:cNvSpPr>
            <a:spLocks noGrp="1" noChangeArrowheads="1"/>
          </p:cNvSpPr>
          <p:nvPr>
            <p:ph type="sldNum" sz="quarter" idx="4"/>
          </p:nvPr>
        </p:nvSpPr>
        <p:spPr>
          <a:xfrm>
            <a:off x="11813227" y="6564769"/>
            <a:ext cx="22442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>
              <a:defRPr kumimoji="0" lang="en-US" altLang="ko-KR" sz="1400" smtClean="0">
                <a:solidFill>
                  <a:schemeClr val="bg1"/>
                </a:solidFill>
                <a:latin typeface="+mn-ea"/>
                <a:ea typeface="+mn-ea"/>
                <a:cs typeface="ＨＧｺﾞｼｯｸE-PRO"/>
              </a:defRPr>
            </a:lvl1pPr>
          </a:lstStyle>
          <a:p>
            <a:fld id="{01834800-E070-401A-9581-E51835AC1A76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24" name="제목 1">
            <a:extLst>
              <a:ext uri="{FF2B5EF4-FFF2-40B4-BE49-F238E27FC236}">
                <a16:creationId xmlns:a16="http://schemas.microsoft.com/office/drawing/2014/main" id="{C3A7981A-B3C4-4A50-89FE-D92401144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746" y="365449"/>
            <a:ext cx="11000153" cy="71214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algn="l">
              <a:defRPr lang="ko-KR" altLang="en-US" sz="3200" b="1" kern="1200" dirty="0">
                <a:solidFill>
                  <a:srgbClr val="000099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DF85535-5103-4547-82CC-1D28C6EA697B}"/>
              </a:ext>
            </a:extLst>
          </p:cNvPr>
          <p:cNvSpPr/>
          <p:nvPr userDrawn="1"/>
        </p:nvSpPr>
        <p:spPr bwMode="auto">
          <a:xfrm>
            <a:off x="595924" y="1140063"/>
            <a:ext cx="11000153" cy="80907"/>
          </a:xfrm>
          <a:prstGeom prst="rect">
            <a:avLst/>
          </a:prstGeom>
          <a:solidFill>
            <a:srgbClr val="005A9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ea"/>
              <a:ea typeface="+mn-ea"/>
            </a:endParaRPr>
          </a:p>
        </p:txBody>
      </p:sp>
      <p:sp>
        <p:nvSpPr>
          <p:cNvPr id="13" name="텍스트 개체 틀 4">
            <a:extLst>
              <a:ext uri="{FF2B5EF4-FFF2-40B4-BE49-F238E27FC236}">
                <a16:creationId xmlns:a16="http://schemas.microsoft.com/office/drawing/2014/main" id="{01B99386-CE61-4447-AE75-40E6634D03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2746" y="1314513"/>
            <a:ext cx="10998207" cy="5250256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v"/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1pPr>
            <a:lvl2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2pPr>
            <a:lvl3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3pPr>
            <a:lvl4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4pPr>
            <a:lvl5pPr>
              <a:defRPr>
                <a:latin typeface="D2Coding" panose="020B0609020101020101" pitchFamily="49" charset="-127"/>
                <a:ea typeface="D2Coding" panose="020B0609020101020101" pitchFamily="49" charset="-127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7FBC1AD-9AC4-407D-9081-E55F3A478362}"/>
              </a:ext>
            </a:extLst>
          </p:cNvPr>
          <p:cNvSpPr/>
          <p:nvPr userDrawn="1"/>
        </p:nvSpPr>
        <p:spPr bwMode="auto">
          <a:xfrm>
            <a:off x="-1" y="0"/>
            <a:ext cx="2639617" cy="128526"/>
          </a:xfrm>
          <a:prstGeom prst="rect">
            <a:avLst/>
          </a:prstGeom>
          <a:solidFill>
            <a:schemeClr val="accent2"/>
          </a:solidFill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1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1800">
              <a:solidFill>
                <a:prstClr val="black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220890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12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. 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6683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F0580F-2571-47FA-AEF6-590C0DF02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81019F8-0CFC-459F-AFE9-D2ED85A8DB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2DFEE7-C55A-4168-A133-1E44334AB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6B53-1570-4A32-A45B-ACF5F33F6E1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835BBA-4237-4C0A-9F07-52A796C82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C23DF1-6E36-40FC-B759-FD9C6F6B9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20FCD-9299-4F5E-9379-759036CE3C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465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5254EC-DB10-439A-9DC0-91A628AD5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5DD167-7FBA-41B0-B750-EA1EF3D33E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8E712F-B5E6-408D-8422-F5A52E72E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6B53-1570-4A32-A45B-ACF5F33F6E1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D45F47-60CF-47B6-9B86-BC54C1BD6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B20A6D-63CB-43EC-84A6-9F070EE87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20FCD-9299-4F5E-9379-759036CE3C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3524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598858-1240-451E-9098-4C24CA7EA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E1AA5B-98E7-48DC-8A53-592016A786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22FA4A1-6878-475D-B0C6-BD00EF2361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1F492A5-C89E-4C34-B3FE-B817C9ADE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6B53-1570-4A32-A45B-ACF5F33F6E1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17A29B-797F-47C6-9AAA-46324DD6B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98329E-7984-4FEC-8E03-23636C282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20FCD-9299-4F5E-9379-759036CE3C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6619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9AB1A6-7A30-4917-90D1-38E193634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E8E49C4-1EB9-488A-ABC8-F6ACF6C83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B4CC41-EEE9-47E9-84D9-24FF201116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C5E0FAF-616E-4BBF-82FD-B3129DFE50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330557C-3413-4D92-83C9-846AA32908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7CFC985-60D3-4749-8B1C-32DDDA0EF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6B53-1570-4A32-A45B-ACF5F33F6E1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1355C22-47A0-40C5-A9B0-05FDA152C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1EC255B-3AF8-45B6-8B12-8BE9E6BF2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20FCD-9299-4F5E-9379-759036CE3C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1624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1320C5-796A-483B-A50E-3ED6030A5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80E8DE4-4D8C-4EF7-8D67-39CA72161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6B53-1570-4A32-A45B-ACF5F33F6E1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3171DE4-3ACC-4B59-B290-6322B1EAA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ED047D3-EE84-4A0B-AAF0-7ED5943E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20FCD-9299-4F5E-9379-759036CE3C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4809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E922A50-E417-498A-8672-6D8DD5C5D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6B53-1570-4A32-A45B-ACF5F33F6E1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489F5E-F90D-49F4-882C-02ABC57FF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202C648-613F-4D66-94BC-61C1F72EA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20FCD-9299-4F5E-9379-759036CE3C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5490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9F5AE8-DED7-43BE-B07A-54B758748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5C7916-CF7A-4D12-B280-262DDB19E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9B0D73C-41F8-4CDF-B6B5-CBEE37B263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982C0F-EEA9-4F3A-A6A7-E5119BAE4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6B53-1570-4A32-A45B-ACF5F33F6E1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E9122BD-B529-452E-B4AB-6D3A567F1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C07E57-6DD8-458B-881E-F710576DF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20FCD-9299-4F5E-9379-759036CE3C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1402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8C957B-4DCC-4FCC-BA40-0ADB1780D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7CF9141-3382-4BF8-92F5-9438A6CF11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A8235C3-3530-4A51-AE39-21D92740C8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0BA7BF-38D9-496A-8560-6F930832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6B53-1570-4A32-A45B-ACF5F33F6E1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0BB2B8-4BD8-4F3D-A3AB-E5B6D3B5E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D04670-E4F0-4DA3-B0E0-072C2A6AA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20FCD-9299-4F5E-9379-759036CE3C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1379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D3CF691-155C-4CFE-9FCC-3C7916D13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DAB0A9-6CD8-47B7-83A5-47CC69EF6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CF2BC4-88D0-4554-A05D-E2F1054F9A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FF6B53-1570-4A32-A45B-ACF5F33F6E1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C8FCBD-4D03-46AC-8F07-298AFF0C2D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0E0073-591F-42F3-987A-ABEAC94D8F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F20FCD-9299-4F5E-9379-759036CE3C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697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ketchfab.com/3d-models/squid-game-giant-doll-7afd49dd07714651a6afa1fc4aac8576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 descr="C:\Users\PC\Desktop\Untitled-4.png">
            <a:extLst>
              <a:ext uri="{FF2B5EF4-FFF2-40B4-BE49-F238E27FC236}">
                <a16:creationId xmlns:a16="http://schemas.microsoft.com/office/drawing/2014/main" id="{3E60C136-F491-0341-94CB-14E163AE5A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411"/>
          <a:stretch/>
        </p:blipFill>
        <p:spPr bwMode="auto">
          <a:xfrm>
            <a:off x="1143000" y="-25167"/>
            <a:ext cx="9906000" cy="6255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13">
            <a:extLst>
              <a:ext uri="{FF2B5EF4-FFF2-40B4-BE49-F238E27FC236}">
                <a16:creationId xmlns:a16="http://schemas.microsoft.com/office/drawing/2014/main" id="{0C3746F2-4E55-344F-B0EE-DF91342BB2A7}"/>
              </a:ext>
            </a:extLst>
          </p:cNvPr>
          <p:cNvSpPr/>
          <p:nvPr/>
        </p:nvSpPr>
        <p:spPr>
          <a:xfrm>
            <a:off x="1271464" y="313087"/>
            <a:ext cx="3571812" cy="612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3100" b="1" spc="-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itchFamily="2" charset="-127"/>
                <a:ea typeface="KoPub돋움체 Bold" pitchFamily="2" charset="-127"/>
              </a:rPr>
              <a:t>Computer</a:t>
            </a:r>
            <a:r>
              <a:rPr lang="ko-KR" altLang="en-US" sz="3100" b="1" spc="-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itchFamily="2" charset="-127"/>
                <a:ea typeface="KoPub돋움체 Bold" pitchFamily="2" charset="-127"/>
              </a:rPr>
              <a:t> </a:t>
            </a:r>
            <a:r>
              <a:rPr lang="en-US" altLang="ko-KR" sz="3100" b="1" spc="-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itchFamily="2" charset="-127"/>
                <a:ea typeface="KoPub돋움체 Bold" pitchFamily="2" charset="-127"/>
              </a:rPr>
              <a:t>Graphics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21824" y="4795374"/>
            <a:ext cx="258635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7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Rix고딕 EB" pitchFamily="18" charset="-127"/>
                <a:ea typeface="Rix고딕 EB" pitchFamily="18" charset="-127"/>
              </a:rPr>
              <a:t>2024. 11. </a:t>
            </a:r>
            <a:r>
              <a:rPr lang="ko-KR" altLang="en-US" sz="17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Rix고딕 EB" pitchFamily="18" charset="-127"/>
                <a:ea typeface="Rix고딕 EB" pitchFamily="18" charset="-127"/>
              </a:rPr>
              <a:t>２</a:t>
            </a:r>
            <a:r>
              <a:rPr lang="en-US" altLang="ko-KR" sz="17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Rix고딕 EB" pitchFamily="18" charset="-127"/>
                <a:ea typeface="Rix고딕 EB" pitchFamily="18" charset="-127"/>
              </a:rPr>
              <a:t>7. </a:t>
            </a:r>
            <a:endParaRPr lang="ko-KR" altLang="en-US" sz="17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accent1">
                  <a:lumMod val="75000"/>
                </a:schemeClr>
              </a:solidFill>
              <a:latin typeface="Rix고딕 EB" pitchFamily="18" charset="-127"/>
              <a:ea typeface="Rix고딕 EB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20F971-B763-456F-B22C-8374BFA51CC2}"/>
              </a:ext>
            </a:extLst>
          </p:cNvPr>
          <p:cNvSpPr txBox="1"/>
          <p:nvPr/>
        </p:nvSpPr>
        <p:spPr>
          <a:xfrm>
            <a:off x="1487488" y="2161399"/>
            <a:ext cx="501242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b="1" spc="-150">
                <a:gradFill flip="none" rotWithShape="1">
                  <a:gsLst>
                    <a:gs pos="47910">
                      <a:prstClr val="white">
                        <a:lumMod val="85000"/>
                      </a:prstClr>
                    </a:gs>
                    <a:gs pos="23000">
                      <a:prstClr val="white"/>
                    </a:gs>
                    <a:gs pos="49000">
                      <a:prstClr val="white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itchFamily="2" charset="-127"/>
                <a:ea typeface="KoPub돋움체 Bold" pitchFamily="2" charset="-127"/>
              </a:rPr>
              <a:t>Week 14 </a:t>
            </a:r>
            <a:r>
              <a:rPr lang="en-US" altLang="ko-KR" sz="4000" b="1" spc="-150" dirty="0">
                <a:gradFill flip="none" rotWithShape="1">
                  <a:gsLst>
                    <a:gs pos="47910">
                      <a:prstClr val="white">
                        <a:lumMod val="85000"/>
                      </a:prstClr>
                    </a:gs>
                    <a:gs pos="23000">
                      <a:prstClr val="white"/>
                    </a:gs>
                    <a:gs pos="49000">
                      <a:prstClr val="white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itchFamily="2" charset="-127"/>
                <a:ea typeface="KoPub돋움체 Bold" pitchFamily="2" charset="-127"/>
              </a:rPr>
              <a:t>: Animation control</a:t>
            </a:r>
            <a:br>
              <a:rPr lang="en-US" altLang="ko-KR" sz="4000" b="1" spc="-150" dirty="0">
                <a:gradFill flip="none" rotWithShape="1">
                  <a:gsLst>
                    <a:gs pos="47910">
                      <a:prstClr val="white">
                        <a:lumMod val="85000"/>
                      </a:prstClr>
                    </a:gs>
                    <a:gs pos="23000">
                      <a:prstClr val="white"/>
                    </a:gs>
                    <a:gs pos="49000">
                      <a:prstClr val="white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itchFamily="2" charset="-127"/>
                <a:ea typeface="KoPub돋움체 Bold" pitchFamily="2" charset="-127"/>
              </a:rPr>
            </a:br>
            <a:r>
              <a:rPr lang="en-US" altLang="ko-KR" sz="4000" b="1" spc="-150" dirty="0">
                <a:gradFill flip="none" rotWithShape="1">
                  <a:gsLst>
                    <a:gs pos="47910">
                      <a:prstClr val="white">
                        <a:lumMod val="85000"/>
                      </a:prstClr>
                    </a:gs>
                    <a:gs pos="23000">
                      <a:prstClr val="white"/>
                    </a:gs>
                    <a:gs pos="49000">
                      <a:prstClr val="white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itchFamily="2" charset="-127"/>
                <a:ea typeface="KoPub돋움체 Bold" pitchFamily="2" charset="-127"/>
              </a:rPr>
              <a:t>practice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0130927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C3D790A-9E24-494D-9BE4-27503ECDA0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38261" y="6564769"/>
            <a:ext cx="99386" cy="215444"/>
          </a:xfrm>
        </p:spPr>
        <p:txBody>
          <a:bodyPr/>
          <a:lstStyle/>
          <a:p>
            <a:fld id="{01834800-E070-401A-9581-E51835AC1A76}" type="slidenum">
              <a:rPr lang="en-US" altLang="ko-KR" smtClean="0"/>
              <a:pPr/>
              <a:t>10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C8FCED8-DE5A-466C-943D-B0A25A4A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Pointerlockcontrols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EFACBE-16DC-4AF3-809F-0887D121BB28}"/>
              </a:ext>
            </a:extLst>
          </p:cNvPr>
          <p:cNvSpPr txBox="1"/>
          <p:nvPr/>
        </p:nvSpPr>
        <p:spPr>
          <a:xfrm>
            <a:off x="322863" y="1355727"/>
            <a:ext cx="11000153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&lt;body&gt;    </a:t>
            </a:r>
          </a:p>
          <a:p>
            <a:r>
              <a:rPr lang="en-US" altLang="ko-KR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"blocker"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"instructions"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"font-size:36px"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Click to play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Move: WASD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Jump: SPACE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Look: MOUSE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3BB3FDE-ECDE-BF57-0D0C-647566DD4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2109" y="1176911"/>
            <a:ext cx="6440907" cy="5087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069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C3D790A-9E24-494D-9BE4-27503ECDA0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38261" y="6564769"/>
            <a:ext cx="99386" cy="215444"/>
          </a:xfrm>
        </p:spPr>
        <p:txBody>
          <a:bodyPr/>
          <a:lstStyle/>
          <a:p>
            <a:fld id="{01834800-E070-401A-9581-E51835AC1A76}" type="slidenum">
              <a:rPr lang="en-US" altLang="ko-KR" smtClean="0"/>
              <a:pPr/>
              <a:t>11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C8FCED8-DE5A-466C-943D-B0A25A4A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Pointerlockcontrols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EFACBE-16DC-4AF3-809F-0887D121BB28}"/>
              </a:ext>
            </a:extLst>
          </p:cNvPr>
          <p:cNvSpPr txBox="1"/>
          <p:nvPr/>
        </p:nvSpPr>
        <p:spPr>
          <a:xfrm>
            <a:off x="609101" y="870903"/>
            <a:ext cx="11000153" cy="590931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mixer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velocity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Vector3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direction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Vector3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endParaRPr lang="en-US" altLang="ko-KR" sz="900" b="0" dirty="0"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raycaster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moveForward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moveBackward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moveLeft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moveRight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canJump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endParaRPr lang="en-US" altLang="ko-KR" sz="9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  var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scene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9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Scene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scene</a:t>
            </a:r>
            <a:r>
              <a:rPr lang="en-US" altLang="ko-KR" sz="9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fog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9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Fog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0xffdddd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750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</a:t>
            </a:r>
          </a:p>
          <a:p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  var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camera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9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PerspectiveCamera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   </a:t>
            </a:r>
            <a:r>
              <a:rPr lang="en-US" altLang="ko-KR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45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   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window</a:t>
            </a:r>
            <a:r>
              <a:rPr lang="en-US" altLang="ko-KR" sz="9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innerWidth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/ 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window</a:t>
            </a:r>
            <a:r>
              <a:rPr lang="en-US" altLang="ko-KR" sz="9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innerHeight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   </a:t>
            </a:r>
            <a:r>
              <a:rPr lang="en-US" altLang="ko-KR" sz="9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0.1</a:t>
            </a:r>
            <a:r>
              <a:rPr lang="en-US" altLang="ko-KR" sz="9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9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   </a:t>
            </a:r>
            <a:r>
              <a:rPr lang="en-US" altLang="ko-KR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endParaRPr lang="en-US" altLang="ko-KR" sz="9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);</a:t>
            </a:r>
          </a:p>
          <a:p>
            <a:b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</a:t>
            </a:r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renderer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9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WebGLRenderer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renderer</a:t>
            </a:r>
            <a:r>
              <a:rPr lang="en-US" altLang="ko-KR" sz="9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setClearColor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9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0x000000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r>
              <a:rPr lang="en-US" altLang="ko-KR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renderer</a:t>
            </a:r>
            <a:r>
              <a:rPr lang="en-US" altLang="ko-KR" sz="9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setSize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window</a:t>
            </a:r>
            <a:r>
              <a:rPr lang="en-US" altLang="ko-KR" sz="9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innerWidth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window</a:t>
            </a:r>
            <a:r>
              <a:rPr lang="en-US" altLang="ko-KR" sz="9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innerHeight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renderer</a:t>
            </a:r>
            <a:r>
              <a:rPr lang="en-US" altLang="ko-KR" sz="9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shadowMap</a:t>
            </a:r>
            <a:r>
              <a:rPr lang="en-US" altLang="ko-KR" sz="9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enabled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camera</a:t>
            </a:r>
            <a:r>
              <a:rPr lang="en-US" altLang="ko-KR" sz="9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ko-KR" sz="9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190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endParaRPr lang="en-US" altLang="ko-KR" sz="9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</a:t>
            </a:r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controls1p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9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PointerLockControls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camera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en-US" altLang="ko-KR" sz="9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</a:t>
            </a:r>
          </a:p>
          <a:p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  const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blocker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en-US" altLang="ko-KR" sz="9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getElementById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'blocker'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</a:t>
            </a:r>
          </a:p>
          <a:p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  const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9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instructions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en-US" altLang="ko-KR" sz="9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getElementById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'instructions'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</a:t>
            </a:r>
          </a:p>
          <a:p>
            <a:b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</a:t>
            </a:r>
            <a:r>
              <a:rPr lang="en-US" altLang="ko-KR" sz="9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instructions</a:t>
            </a:r>
            <a:r>
              <a:rPr lang="en-US" altLang="ko-KR" sz="9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addEventListener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'click'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() {</a:t>
            </a:r>
          </a:p>
          <a:p>
            <a:b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   </a:t>
            </a:r>
            <a:r>
              <a:rPr lang="en-US" altLang="ko-KR" sz="9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controls1p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lock</a:t>
            </a: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b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} );</a:t>
            </a:r>
          </a:p>
          <a:p>
            <a:endParaRPr lang="en-US" altLang="ko-KR" sz="9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sz="9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346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C3D790A-9E24-494D-9BE4-27503ECDA0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38261" y="6564769"/>
            <a:ext cx="99386" cy="215444"/>
          </a:xfrm>
        </p:spPr>
        <p:txBody>
          <a:bodyPr/>
          <a:lstStyle/>
          <a:p>
            <a:fld id="{01834800-E070-401A-9581-E51835AC1A76}" type="slidenum">
              <a:rPr lang="en-US" altLang="ko-KR" smtClean="0"/>
              <a:pPr/>
              <a:t>12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C8FCED8-DE5A-466C-943D-B0A25A4A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Pointerlockcontrols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C7C3B2-4081-DE13-A5A0-BFE1F94CDA86}"/>
              </a:ext>
            </a:extLst>
          </p:cNvPr>
          <p:cNvSpPr txBox="1"/>
          <p:nvPr/>
        </p:nvSpPr>
        <p:spPr>
          <a:xfrm>
            <a:off x="4748213" y="708260"/>
            <a:ext cx="74437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/>
              <a:t>키보드 입력에 따른 동작 제어 코드 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F342D93-F4A5-7AAF-E664-FBB0ABAD0C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828" y="0"/>
            <a:ext cx="110883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0033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C3D790A-9E24-494D-9BE4-27503ECDA0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38261" y="6564769"/>
            <a:ext cx="99386" cy="215444"/>
          </a:xfrm>
        </p:spPr>
        <p:txBody>
          <a:bodyPr/>
          <a:lstStyle/>
          <a:p>
            <a:fld id="{01834800-E070-401A-9581-E51835AC1A76}" type="slidenum">
              <a:rPr lang="en-US" altLang="ko-KR" smtClean="0"/>
              <a:pPr/>
              <a:t>13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C8FCED8-DE5A-466C-943D-B0A25A4A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/>
              <a:t>Render</a:t>
            </a:r>
            <a:r>
              <a:rPr lang="ko-KR" altLang="en-US"/>
              <a:t> 함수내부</a:t>
            </a:r>
            <a:r>
              <a:rPr lang="en-US" altLang="ko-KR"/>
              <a:t>(1</a:t>
            </a:r>
            <a:r>
              <a:rPr lang="ko-KR" altLang="en-US"/>
              <a:t>인칭 시점의 플레이어 이동과 점프 기능을 구현</a:t>
            </a:r>
            <a:r>
              <a:rPr lang="en-US" altLang="ko-KR"/>
              <a:t>)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BBEC8E6-6A97-5A23-7314-3022CABD8E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746" y="1234548"/>
            <a:ext cx="8149262" cy="554566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F090220-C2DB-ADA5-AF64-73B414C64B55}"/>
              </a:ext>
            </a:extLst>
          </p:cNvPr>
          <p:cNvSpPr/>
          <p:nvPr/>
        </p:nvSpPr>
        <p:spPr>
          <a:xfrm>
            <a:off x="1028700" y="2524125"/>
            <a:ext cx="5067300" cy="13716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06118901-839E-AC13-AA5A-920C2B377DC1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5991225" y="2725400"/>
            <a:ext cx="3505201" cy="475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59AE8F0-2CB5-E386-E0F0-6A0500210C9E}"/>
              </a:ext>
            </a:extLst>
          </p:cNvPr>
          <p:cNvSpPr txBox="1"/>
          <p:nvPr/>
        </p:nvSpPr>
        <p:spPr>
          <a:xfrm>
            <a:off x="9496426" y="1709737"/>
            <a:ext cx="2541222" cy="20313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속도 감쇠 </a:t>
            </a:r>
            <a:endParaRPr lang="en-US" altLang="ko-KR"/>
          </a:p>
          <a:p>
            <a:endParaRPr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중력 효과</a:t>
            </a:r>
            <a:endParaRPr lang="en-US" altLang="ko-KR"/>
          </a:p>
          <a:p>
            <a:endParaRPr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이동 방향 계산</a:t>
            </a:r>
            <a:endParaRPr lang="en-US" altLang="ko-KR"/>
          </a:p>
          <a:p>
            <a:endParaRPr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가속 적용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A0C1320-26A6-9247-3759-138A0F5BBD99}"/>
              </a:ext>
            </a:extLst>
          </p:cNvPr>
          <p:cNvSpPr/>
          <p:nvPr/>
        </p:nvSpPr>
        <p:spPr>
          <a:xfrm>
            <a:off x="1028700" y="5048250"/>
            <a:ext cx="4781550" cy="1444301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100644B9-ACDB-CC18-A88D-F418C899887B}"/>
              </a:ext>
            </a:extLst>
          </p:cNvPr>
          <p:cNvCxnSpPr>
            <a:cxnSpLocks/>
            <a:stCxn id="19" idx="3"/>
            <a:endCxn id="24" idx="1"/>
          </p:cNvCxnSpPr>
          <p:nvPr/>
        </p:nvCxnSpPr>
        <p:spPr>
          <a:xfrm flipV="1">
            <a:off x="5810250" y="4861549"/>
            <a:ext cx="3712531" cy="9088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17113DF-EC60-3120-4583-D660DBD15649}"/>
              </a:ext>
            </a:extLst>
          </p:cNvPr>
          <p:cNvSpPr txBox="1"/>
          <p:nvPr/>
        </p:nvSpPr>
        <p:spPr>
          <a:xfrm>
            <a:off x="9522781" y="4261384"/>
            <a:ext cx="2086473" cy="1200329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>
                <a:solidFill>
                  <a:schemeClr val="tx1"/>
                </a:solidFill>
              </a:rPr>
              <a:t>계산된 속도를 사용해 실제로 플레이어의 위치를 업데이트</a:t>
            </a:r>
          </a:p>
        </p:txBody>
      </p:sp>
    </p:spTree>
    <p:extLst>
      <p:ext uri="{BB962C8B-B14F-4D97-AF65-F5344CB8AC3E}">
        <p14:creationId xmlns:p14="http://schemas.microsoft.com/office/powerpoint/2010/main" val="4211421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C3D790A-9E24-494D-9BE4-27503ECDA0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38261" y="6564769"/>
            <a:ext cx="99386" cy="215444"/>
          </a:xfrm>
        </p:spPr>
        <p:txBody>
          <a:bodyPr/>
          <a:lstStyle/>
          <a:p>
            <a:fld id="{01834800-E070-401A-9581-E51835AC1A76}" type="slidenum">
              <a:rPr lang="en-US" altLang="ko-KR" smtClean="0"/>
              <a:pPr/>
              <a:t>14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C8FCED8-DE5A-466C-943D-B0A25A4A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E0DE5C6-F4B8-430A-85E9-149D96699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1753" y="1470031"/>
            <a:ext cx="5842137" cy="4767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603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66424D7-50DE-4263-8486-956C7703EA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38261" y="6564769"/>
            <a:ext cx="99386" cy="215444"/>
          </a:xfrm>
        </p:spPr>
        <p:txBody>
          <a:bodyPr/>
          <a:lstStyle/>
          <a:p>
            <a:fld id="{01834800-E070-401A-9581-E51835AC1A76}" type="slidenum">
              <a:rPr lang="en-US" altLang="ko-KR" smtClean="0"/>
              <a:pPr/>
              <a:t>2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8D1116BC-2C97-4D08-92F2-FFAF640CD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Take some GLTF file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647B161-1C2E-468A-9125-05870F413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201" y="1259633"/>
            <a:ext cx="8095804" cy="541285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8200806-0025-42CD-BC35-FF7C20B6FD4F}"/>
              </a:ext>
            </a:extLst>
          </p:cNvPr>
          <p:cNvSpPr/>
          <p:nvPr/>
        </p:nvSpPr>
        <p:spPr>
          <a:xfrm>
            <a:off x="326571" y="5225143"/>
            <a:ext cx="3937519" cy="155507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hlinkClick r:id="rId3"/>
            <a:extLst>
              <a:ext uri="{FF2B5EF4-FFF2-40B4-BE49-F238E27FC236}">
                <a16:creationId xmlns:a16="http://schemas.microsoft.com/office/drawing/2014/main" id="{655DE325-A944-4643-BF0E-1980BB51D8F6}"/>
              </a:ext>
            </a:extLst>
          </p:cNvPr>
          <p:cNvSpPr txBox="1"/>
          <p:nvPr/>
        </p:nvSpPr>
        <p:spPr>
          <a:xfrm>
            <a:off x="5069048" y="398354"/>
            <a:ext cx="61449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https://sketchfab.com/3d-models/squid-game-giant-doll-7afd49dd07714651a6afa1fc4aac8576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E77200-EE2E-4184-8B87-A9666811D01B}"/>
              </a:ext>
            </a:extLst>
          </p:cNvPr>
          <p:cNvSpPr txBox="1"/>
          <p:nvPr/>
        </p:nvSpPr>
        <p:spPr>
          <a:xfrm>
            <a:off x="6660344" y="6002678"/>
            <a:ext cx="3169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첨부된 압축파일에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9057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66424D7-50DE-4263-8486-956C7703EA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38261" y="6564769"/>
            <a:ext cx="99386" cy="215444"/>
          </a:xfrm>
        </p:spPr>
        <p:txBody>
          <a:bodyPr/>
          <a:lstStyle/>
          <a:p>
            <a:fld id="{01834800-E070-401A-9581-E51835AC1A76}" type="slidenum">
              <a:rPr lang="en-US" altLang="ko-KR" smtClean="0"/>
              <a:pPr/>
              <a:t>3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8D1116BC-2C97-4D08-92F2-FFAF640CD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Load a GLTF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026347-4EA9-4D26-8A2A-74ABE588E4EC}"/>
              </a:ext>
            </a:extLst>
          </p:cNvPr>
          <p:cNvSpPr txBox="1"/>
          <p:nvPr/>
        </p:nvSpPr>
        <p:spPr>
          <a:xfrm>
            <a:off x="507246" y="2813664"/>
            <a:ext cx="11062782" cy="212365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loader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GLTFLoader</a:t>
            </a:r>
            <a:r>
              <a:rPr lang="en-US" altLang="ko-KR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  ## </a:t>
            </a:r>
            <a:r>
              <a:rPr lang="de-DE" altLang="ko-KR" sz="1200">
                <a:solidFill>
                  <a:srgbClr val="D4D4D4"/>
                </a:solidFill>
                <a:latin typeface="Consolas" panose="020B0609020204030204" pitchFamily="49" charset="0"/>
              </a:rPr>
              <a:t>GLTFLoader </a:t>
            </a:r>
            <a:r>
              <a:rPr lang="ko-KR" altLang="en-US" sz="1200">
                <a:solidFill>
                  <a:srgbClr val="D4D4D4"/>
                </a:solidFill>
                <a:latin typeface="Consolas" panose="020B0609020204030204" pitchFamily="49" charset="0"/>
              </a:rPr>
              <a:t>생성</a:t>
            </a:r>
            <a:endParaRPr lang="en-US" altLang="ko-KR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loader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load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'squid_game_-_</a:t>
            </a:r>
            <a:r>
              <a:rPr lang="en-US" altLang="ko-K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giant_doll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altLang="ko-K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scene</a:t>
            </a:r>
            <a:r>
              <a:rPr lang="en-US" altLang="ko-KR" sz="1200" b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gltf’</a:t>
            </a:r>
            <a:r>
              <a:rPr lang="en-US" altLang="ko-KR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 ## </a:t>
            </a:r>
            <a:r>
              <a:rPr lang="de-DE" altLang="ko-KR" sz="1200">
                <a:solidFill>
                  <a:srgbClr val="D4D4D4"/>
                </a:solidFill>
                <a:latin typeface="Consolas" panose="020B0609020204030204" pitchFamily="49" charset="0"/>
              </a:rPr>
              <a:t>GLTF </a:t>
            </a:r>
            <a:r>
              <a:rPr lang="ko-KR" altLang="en-US" sz="1200">
                <a:solidFill>
                  <a:srgbClr val="D4D4D4"/>
                </a:solidFill>
                <a:latin typeface="Consolas" panose="020B0609020204030204" pitchFamily="49" charset="0"/>
              </a:rPr>
              <a:t>파일 로드</a:t>
            </a:r>
            <a:endParaRPr lang="en-US" altLang="ko-KR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gltf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 {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scene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gltf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scene</a:t>
            </a:r>
            <a:r>
              <a:rPr lang="en-US" altLang="ko-KR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  ## GLFT </a:t>
            </a:r>
            <a:r>
              <a:rPr lang="ko-KR" alt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모델  추가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gltf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scene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 ## </a:t>
            </a:r>
            <a:r>
              <a:rPr lang="ko-KR" alt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모델 위치 설정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gltf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scene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castShadow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 ## </a:t>
            </a:r>
            <a:r>
              <a:rPr lang="ko-KR" altLang="en-US" sz="1200">
                <a:solidFill>
                  <a:srgbClr val="D4D4D4"/>
                </a:solidFill>
                <a:latin typeface="Consolas" panose="020B0609020204030204" pitchFamily="49" charset="0"/>
              </a:rPr>
              <a:t>그림자 활성화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4F20CA-6DB9-438A-B142-7032BB301C6D}"/>
              </a:ext>
            </a:extLst>
          </p:cNvPr>
          <p:cNvSpPr txBox="1"/>
          <p:nvPr/>
        </p:nvSpPr>
        <p:spPr>
          <a:xfrm>
            <a:off x="507246" y="1715155"/>
            <a:ext cx="11062782" cy="64633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script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"./GLTFLoader.js"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script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88743B0-C898-302A-EB47-3EBFF41F8F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117" y="1370310"/>
            <a:ext cx="5692584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1000" b="0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GLTFLoader</a:t>
            </a:r>
            <a:r>
              <a:rPr kumimoji="0" lang="ko-KR" altLang="ko-K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는 GLTF 파일을 읽어들여 3D 모델 데이터를 Three.js에서 사용할 수 있는 형식으로 변환하는 클래스 </a:t>
            </a: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797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C3D790A-9E24-494D-9BE4-27503ECDA0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38261" y="6564769"/>
            <a:ext cx="99386" cy="215444"/>
          </a:xfrm>
        </p:spPr>
        <p:txBody>
          <a:bodyPr/>
          <a:lstStyle/>
          <a:p>
            <a:fld id="{01834800-E070-401A-9581-E51835AC1A76}" type="slidenum">
              <a:rPr lang="en-US" altLang="ko-KR" smtClean="0"/>
              <a:pPr/>
              <a:t>4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C8FCED8-DE5A-466C-943D-B0A25A4A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Make simple wall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EFACBE-16DC-4AF3-809F-0887D121BB28}"/>
              </a:ext>
            </a:extLst>
          </p:cNvPr>
          <p:cNvSpPr txBox="1"/>
          <p:nvPr/>
        </p:nvSpPr>
        <p:spPr>
          <a:xfrm>
            <a:off x="595923" y="1748431"/>
            <a:ext cx="11000153" cy="50629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pgeometry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PlaneGeometry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200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1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200</a:t>
            </a:r>
            <a:r>
              <a:rPr lang="en-US" altLang="ko-KR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  ## </a:t>
            </a:r>
            <a:r>
              <a:rPr lang="ko-KR" altLang="en-US" sz="1200">
                <a:solidFill>
                  <a:srgbClr val="D4D4D4"/>
                </a:solidFill>
                <a:latin typeface="Consolas" panose="020B0609020204030204" pitchFamily="49" charset="0"/>
              </a:rPr>
              <a:t>바닥 평면 생성</a:t>
            </a:r>
            <a:endParaRPr lang="en-US" altLang="ko-KR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pmaterial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MeshLambertMaterial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({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side: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pmaterial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setHSL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0.095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0.75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</a:t>
            </a:r>
          </a:p>
          <a:p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plane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Mesh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pgeometry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pmaterial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</a:t>
            </a:r>
          </a:p>
          <a:p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plane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rotation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1.5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 </a:t>
            </a:r>
            <a:r>
              <a:rPr lang="en-US" altLang="ko-KR" sz="11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PI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plane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receiveShadow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plane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90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scene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plane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</a:t>
            </a:r>
          </a:p>
          <a:p>
            <a:b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wgeometry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PlaneGeometry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200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1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40</a:t>
            </a:r>
            <a:r>
              <a:rPr lang="en-US" altLang="ko-KR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  </a:t>
            </a:r>
            <a:r>
              <a:rPr lang="en-US" altLang="ko-KR" sz="1200">
                <a:solidFill>
                  <a:srgbClr val="D4D4D4"/>
                </a:solidFill>
                <a:latin typeface="Consolas" panose="020B0609020204030204" pitchFamily="49" charset="0"/>
              </a:rPr>
              <a:t>##</a:t>
            </a:r>
            <a:r>
              <a:rPr lang="ko-KR" altLang="en-US" sz="1200">
                <a:solidFill>
                  <a:srgbClr val="D4D4D4"/>
                </a:solidFill>
                <a:latin typeface="Consolas" panose="020B0609020204030204" pitchFamily="49" charset="0"/>
              </a:rPr>
              <a:t>북쪽 평면</a:t>
            </a:r>
            <a:r>
              <a:rPr lang="en-US" altLang="ko-KR" sz="1200">
                <a:solidFill>
                  <a:srgbClr val="D4D4D4"/>
                </a:solidFill>
                <a:latin typeface="Consolas" panose="020B0609020204030204" pitchFamily="49" charset="0"/>
              </a:rPr>
              <a:t>(nplane) </a:t>
            </a:r>
            <a:r>
              <a:rPr lang="ko-KR" altLang="en-US" sz="1200">
                <a:solidFill>
                  <a:srgbClr val="D4D4D4"/>
                </a:solidFill>
                <a:latin typeface="Consolas" panose="020B0609020204030204" pitchFamily="49" charset="0"/>
              </a:rPr>
              <a:t>추가</a:t>
            </a:r>
            <a:endParaRPr lang="en-US" altLang="ko-KR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nplane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Mesh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wgeometry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pmaterial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</a:t>
            </a:r>
          </a:p>
          <a:p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nplane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rotation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1.5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 </a:t>
            </a:r>
            <a:r>
              <a:rPr lang="en-US" altLang="ko-KR" sz="11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PI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nplane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receiveShadow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nplane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plane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nplane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</a:t>
            </a:r>
          </a:p>
          <a:p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wplane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Mesh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wgeometry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100" b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pmaterial</a:t>
            </a:r>
            <a:r>
              <a:rPr lang="en-US" altLang="ko-KR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  ##</a:t>
            </a:r>
            <a:r>
              <a:rPr lang="ko-KR" altLang="en-US" sz="1200">
                <a:solidFill>
                  <a:srgbClr val="D4D4D4"/>
                </a:solidFill>
                <a:latin typeface="Consolas" panose="020B0609020204030204" pitchFamily="49" charset="0"/>
              </a:rPr>
              <a:t>서쪽 평면</a:t>
            </a:r>
            <a:r>
              <a:rPr lang="en-US" altLang="ko-KR" sz="1200">
                <a:solidFill>
                  <a:srgbClr val="D4D4D4"/>
                </a:solidFill>
                <a:latin typeface="Consolas" panose="020B0609020204030204" pitchFamily="49" charset="0"/>
              </a:rPr>
              <a:t>(wplane) </a:t>
            </a:r>
            <a:r>
              <a:rPr lang="ko-KR" altLang="en-US" sz="1200">
                <a:solidFill>
                  <a:srgbClr val="D4D4D4"/>
                </a:solidFill>
                <a:latin typeface="Consolas" panose="020B0609020204030204" pitchFamily="49" charset="0"/>
              </a:rPr>
              <a:t>추가</a:t>
            </a:r>
            <a:endParaRPr lang="en-US" altLang="ko-KR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wplane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rotation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1.5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 </a:t>
            </a:r>
            <a:r>
              <a:rPr lang="en-US" altLang="ko-KR" sz="11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PI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wplane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rotation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1.5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 </a:t>
            </a:r>
            <a:r>
              <a:rPr lang="en-US" altLang="ko-KR" sz="11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PI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wplane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(-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plane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wplane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</a:t>
            </a:r>
          </a:p>
          <a:p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eplane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Mesh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wgeometry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100" b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pmaterial</a:t>
            </a:r>
            <a:r>
              <a:rPr lang="en-US" altLang="ko-KR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  ##</a:t>
            </a:r>
            <a:r>
              <a:rPr lang="ko-KR" altLang="en-US" sz="1200">
                <a:solidFill>
                  <a:srgbClr val="D4D4D4"/>
                </a:solidFill>
                <a:latin typeface="Consolas" panose="020B0609020204030204" pitchFamily="49" charset="0"/>
              </a:rPr>
              <a:t>동쪽 평면</a:t>
            </a:r>
            <a:r>
              <a:rPr lang="en-US" altLang="ko-KR" sz="1200">
                <a:solidFill>
                  <a:srgbClr val="D4D4D4"/>
                </a:solidFill>
                <a:latin typeface="Consolas" panose="020B0609020204030204" pitchFamily="49" charset="0"/>
              </a:rPr>
              <a:t>(eplane) </a:t>
            </a:r>
            <a:r>
              <a:rPr lang="ko-KR" altLang="en-US" sz="1200">
                <a:solidFill>
                  <a:srgbClr val="D4D4D4"/>
                </a:solidFill>
                <a:latin typeface="Consolas" panose="020B0609020204030204" pitchFamily="49" charset="0"/>
              </a:rPr>
              <a:t>추가</a:t>
            </a:r>
            <a:endParaRPr lang="en-US" altLang="ko-KR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eplane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rotation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 </a:t>
            </a:r>
            <a:r>
              <a:rPr lang="en-US" altLang="ko-KR" sz="11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PI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eplane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rotation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 </a:t>
            </a:r>
            <a:r>
              <a:rPr lang="en-US" altLang="ko-KR" sz="11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PI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eplane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plane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eplane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</a:t>
            </a:r>
          </a:p>
          <a:p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splane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Mesh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wgeometry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100" b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pmaterial</a:t>
            </a:r>
            <a:r>
              <a:rPr lang="en-US" altLang="ko-KR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  ##</a:t>
            </a:r>
            <a:r>
              <a:rPr lang="ko-KR" altLang="en-US" sz="1200">
                <a:solidFill>
                  <a:srgbClr val="D4D4D4"/>
                </a:solidFill>
                <a:latin typeface="Consolas" panose="020B0609020204030204" pitchFamily="49" charset="0"/>
              </a:rPr>
              <a:t>남쪽 평면</a:t>
            </a:r>
            <a:r>
              <a:rPr lang="en-US" altLang="ko-KR" sz="1200">
                <a:solidFill>
                  <a:srgbClr val="D4D4D4"/>
                </a:solidFill>
                <a:latin typeface="Consolas" panose="020B0609020204030204" pitchFamily="49" charset="0"/>
              </a:rPr>
              <a:t>(splane) </a:t>
            </a:r>
            <a:r>
              <a:rPr lang="ko-KR" altLang="en-US" sz="1200">
                <a:solidFill>
                  <a:srgbClr val="D4D4D4"/>
                </a:solidFill>
                <a:latin typeface="Consolas" panose="020B0609020204030204" pitchFamily="49" charset="0"/>
              </a:rPr>
              <a:t>추가</a:t>
            </a:r>
            <a:endParaRPr lang="en-US" altLang="ko-KR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1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splane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rotation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-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 </a:t>
            </a:r>
            <a:r>
              <a:rPr lang="en-US" altLang="ko-KR" sz="11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PI</a:t>
            </a:r>
            <a:endParaRPr lang="en-US" altLang="ko-KR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splane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,-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plane</a:t>
            </a:r>
            <a:r>
              <a:rPr lang="en-US" altLang="ko-KR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splane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BB66606-1F24-3DC1-4607-631F855F12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659" y="1170068"/>
            <a:ext cx="1091184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중심 평면</a:t>
            </a:r>
            <a:r>
              <a:rPr lang="en-US" altLang="ko-KR">
                <a:latin typeface="Arial" panose="020B0604020202020204" pitchFamily="34" charset="0"/>
              </a:rPr>
              <a:t> (</a:t>
            </a:r>
            <a:r>
              <a:rPr lang="ko-KR" altLang="ko-KR">
                <a:latin typeface="Arial" panose="020B0604020202020204" pitchFamily="34" charset="0"/>
              </a:rPr>
              <a:t>plane)이 바닥 역할을 하며, 4개의 평면(nplane, wplane, eplane, splane)이 북/서/동/남쪽으로 배치됩니다. </a:t>
            </a:r>
          </a:p>
        </p:txBody>
      </p:sp>
    </p:spTree>
    <p:extLst>
      <p:ext uri="{BB962C8B-B14F-4D97-AF65-F5344CB8AC3E}">
        <p14:creationId xmlns:p14="http://schemas.microsoft.com/office/powerpoint/2010/main" val="4058394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C3D790A-9E24-494D-9BE4-27503ECDA0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38261" y="6564769"/>
            <a:ext cx="99386" cy="215444"/>
          </a:xfrm>
        </p:spPr>
        <p:txBody>
          <a:bodyPr/>
          <a:lstStyle/>
          <a:p>
            <a:fld id="{01834800-E070-401A-9581-E51835AC1A76}" type="slidenum">
              <a:rPr lang="en-US" altLang="ko-KR" smtClean="0"/>
              <a:pPr/>
              <a:t>5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C8FCED8-DE5A-466C-943D-B0A25A4A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Make spotlight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EFACBE-16DC-4AF3-809F-0887D121BB28}"/>
              </a:ext>
            </a:extLst>
          </p:cNvPr>
          <p:cNvSpPr txBox="1"/>
          <p:nvPr/>
        </p:nvSpPr>
        <p:spPr>
          <a:xfrm>
            <a:off x="582745" y="1609782"/>
            <a:ext cx="11000153" cy="138499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spotLight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SpotLight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0xffffff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</a:t>
            </a:r>
          </a:p>
          <a:p>
            <a:r>
              <a:rPr lang="en-US" altLang="ko-KR" sz="14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spotLight</a:t>
            </a:r>
            <a:r>
              <a:rPr lang="en-US" altLang="ko-KR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ko-KR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90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</a:t>
            </a:r>
          </a:p>
          <a:p>
            <a:r>
              <a:rPr lang="en-US" altLang="ko-KR" sz="14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spotLight</a:t>
            </a:r>
            <a:r>
              <a:rPr lang="en-US" altLang="ko-KR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castShadow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altLang="ko-KR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scene</a:t>
            </a:r>
            <a:r>
              <a:rPr lang="en-US" altLang="ko-KR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4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spotLight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</a:t>
            </a:r>
          </a:p>
          <a:p>
            <a:r>
              <a:rPr lang="en-US" altLang="ko-KR" sz="14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spotLight</a:t>
            </a:r>
            <a:r>
              <a:rPr lang="en-US" altLang="ko-KR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plane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E7D88CD-25A1-645C-F2B2-40E70F37CC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923" y="1320924"/>
            <a:ext cx="3910877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1000" b="1">
                <a:latin typeface="Arial Unicode MS"/>
              </a:rPr>
              <a:t>조명이 </a:t>
            </a:r>
            <a:r>
              <a:rPr lang="ko-KR" altLang="en-US" sz="1000" b="1" u="sng">
                <a:solidFill>
                  <a:srgbClr val="FF0000"/>
                </a:solidFill>
                <a:latin typeface="Arial Unicode MS"/>
              </a:rPr>
              <a:t>평면</a:t>
            </a:r>
            <a:r>
              <a:rPr lang="ko-KR" altLang="en-US" sz="1000" b="1">
                <a:latin typeface="Arial Unicode MS"/>
              </a:rPr>
              <a:t>을 향하도록 설정했습니다</a:t>
            </a:r>
            <a:r>
              <a:rPr lang="en-US" altLang="ko-KR" sz="1000" b="1">
                <a:latin typeface="Arial Unicode MS"/>
              </a:rPr>
              <a:t>.</a:t>
            </a:r>
            <a:endParaRPr lang="ko-KR" altLang="ko-KR" sz="1000" b="1">
              <a:latin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2229656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C3D790A-9E24-494D-9BE4-27503ECDA0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38261" y="6564769"/>
            <a:ext cx="99386" cy="215444"/>
          </a:xfrm>
        </p:spPr>
        <p:txBody>
          <a:bodyPr/>
          <a:lstStyle/>
          <a:p>
            <a:fld id="{01834800-E070-401A-9581-E51835AC1A76}" type="slidenum">
              <a:rPr lang="en-US" altLang="ko-KR" smtClean="0"/>
              <a:pPr/>
              <a:t>6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C8FCED8-DE5A-466C-943D-B0A25A4A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Make Animation clip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37C997-C47A-4586-B8DA-7009331B7A47}"/>
              </a:ext>
            </a:extLst>
          </p:cNvPr>
          <p:cNvSpPr txBox="1"/>
          <p:nvPr/>
        </p:nvSpPr>
        <p:spPr>
          <a:xfrm>
            <a:off x="582745" y="6138946"/>
            <a:ext cx="5979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JS </a:t>
            </a:r>
            <a:r>
              <a:rPr lang="ko-KR" altLang="en-US" dirty="0"/>
              <a:t>의 </a:t>
            </a:r>
            <a:r>
              <a:rPr lang="en-US" altLang="ko-KR" dirty="0"/>
              <a:t>Loader </a:t>
            </a:r>
            <a:r>
              <a:rPr lang="ko-KR" altLang="en-US" dirty="0"/>
              <a:t>특성상 함수내부에서 속성정의가 </a:t>
            </a:r>
            <a:r>
              <a:rPr lang="ko-KR" altLang="en-US" dirty="0" err="1"/>
              <a:t>끝나야함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4E9165E8-5CD6-7058-8715-9747756778CA}"/>
              </a:ext>
            </a:extLst>
          </p:cNvPr>
          <p:cNvSpPr txBox="1"/>
          <p:nvPr/>
        </p:nvSpPr>
        <p:spPr>
          <a:xfrm>
            <a:off x="595923" y="1075055"/>
            <a:ext cx="11000153" cy="470789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2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loader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load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'squid_game_-_</a:t>
            </a:r>
            <a:r>
              <a:rPr lang="en-US" altLang="ko-K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giant_doll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altLang="ko-K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scene.gltf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gltf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 {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scene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gltf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scene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gltf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scene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애니메이션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회전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축을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Y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축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(0, 1, 0)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으로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정의합니다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gltf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scene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castShadow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//animation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yAxis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Vector3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qInitial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Quaternion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setFromAxisAngle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yAxis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 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초기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회전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상태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(0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도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회전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를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정의합니다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qFinal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Quaternion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setFromAxisAngle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yAxis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PI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 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목표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회전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상태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(180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도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회전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를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정의합니다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(Math.PI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는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라디안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값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turnbackKF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QuaternionKeyframeTrack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'.quaternion'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[</a:t>
            </a:r>
            <a:r>
              <a:rPr lang="en-US" altLang="ko-K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5.1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], [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qInitial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qInitial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qInitial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qInitial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qFinal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qFinal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qFinal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qFinal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qFinal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qFinal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qFinal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qFinal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qInitial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qInitial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qInitial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qInitial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);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키프레임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애니메이션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트랙을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생성합니다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 </a:t>
            </a: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         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[x, y, z, w]: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키프레임마다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모델의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회전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상태를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정의하며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모델이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회전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애니메이션을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완성합니다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clip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AnimationClip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'Action'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[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turnbackKF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); 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'Action'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이라는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이름의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애니메이션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클립을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생성합니다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gltf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animations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clip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;#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clip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을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모델에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연결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mixer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AnimationMixer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gltf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scene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애니메이션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믹서를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생성하여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애니메이션을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관리하고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재생합니다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 gltf.scene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에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바인딩됩니다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b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clipAction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mixer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clipAction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gltf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animations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clipAction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play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97445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C3D790A-9E24-494D-9BE4-27503ECDA0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38261" y="6564769"/>
            <a:ext cx="99386" cy="215444"/>
          </a:xfrm>
        </p:spPr>
        <p:txBody>
          <a:bodyPr/>
          <a:lstStyle/>
          <a:p>
            <a:fld id="{01834800-E070-401A-9581-E51835AC1A76}" type="slidenum">
              <a:rPr lang="en-US" altLang="ko-KR" smtClean="0"/>
              <a:pPr/>
              <a:t>7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C8FCED8-DE5A-466C-943D-B0A25A4A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Make Animation clip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366669-BC17-4870-85C0-DEF122DEA1AA}"/>
              </a:ext>
            </a:extLst>
          </p:cNvPr>
          <p:cNvSpPr txBox="1"/>
          <p:nvPr/>
        </p:nvSpPr>
        <p:spPr>
          <a:xfrm>
            <a:off x="582745" y="4337108"/>
            <a:ext cx="3847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Mixer</a:t>
            </a:r>
            <a:r>
              <a:rPr lang="ko-KR" altLang="en-US" dirty="0"/>
              <a:t>는 </a:t>
            </a:r>
            <a:r>
              <a:rPr lang="en-US" altLang="ko-KR" dirty="0"/>
              <a:t>render </a:t>
            </a:r>
            <a:r>
              <a:rPr lang="ko-KR" altLang="en-US" dirty="0"/>
              <a:t>함수 내부에서 반복</a:t>
            </a:r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37463882-D5D8-1E18-120C-EA51688137DF}"/>
              </a:ext>
            </a:extLst>
          </p:cNvPr>
          <p:cNvSpPr txBox="1"/>
          <p:nvPr/>
        </p:nvSpPr>
        <p:spPr>
          <a:xfrm>
            <a:off x="595923" y="1905952"/>
            <a:ext cx="11000153" cy="304609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clock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Clock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 //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Three.js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에서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Clock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객체를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생성하여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시간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차이를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계산합니다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renderScene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renderScene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delta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clock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getDelta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 // 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delta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는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애니메이션이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고정된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속도가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아니라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실제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시간에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따라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변화하도록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합니다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mixer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 {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mixer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update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2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delta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);} // mixer(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애니메이션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믹서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존재하는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지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확인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존재한다면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delta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를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기반으로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애니메이션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상태를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업데이트합니다</a:t>
            </a:r>
          </a:p>
          <a:p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altLang="ko-KR" sz="1200" dirty="0">
                <a:solidFill>
                  <a:srgbClr val="DCDCAA"/>
                </a:solidFill>
                <a:latin typeface="Consolas" panose="020B0609020204030204" pitchFamily="49" charset="0"/>
              </a:rPr>
              <a:t>    </a:t>
            </a:r>
            <a:r>
              <a:rPr lang="it-IT" altLang="ko-K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requestAnimationFrame</a:t>
            </a:r>
            <a:r>
              <a:rPr lang="it-IT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altLang="ko-K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renderScene</a:t>
            </a:r>
            <a:r>
              <a:rPr lang="it-IT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이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함수는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브라우저의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화면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새로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고침률에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따라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애니메이션을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효율적으로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실행합니다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                                    //(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다음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프레임에서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renderScene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함수를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호출하도록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브라우저에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요청합니다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  <a:endParaRPr lang="ko-KR" altLang="en-US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renderer</a:t>
            </a:r>
            <a:r>
              <a:rPr lang="it-IT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altLang="ko-K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render</a:t>
            </a:r>
            <a:r>
              <a:rPr lang="it-IT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scene</a:t>
            </a:r>
            <a:r>
              <a:rPr lang="it-IT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camera</a:t>
            </a:r>
            <a:r>
              <a:rPr lang="it-IT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it-IT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7879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C3D790A-9E24-494D-9BE4-27503ECDA0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38261" y="6564769"/>
            <a:ext cx="99386" cy="215444"/>
          </a:xfrm>
        </p:spPr>
        <p:txBody>
          <a:bodyPr/>
          <a:lstStyle/>
          <a:p>
            <a:fld id="{01834800-E070-401A-9581-E51835AC1A76}" type="slidenum">
              <a:rPr lang="en-US" altLang="ko-KR" smtClean="0"/>
              <a:pPr/>
              <a:t>8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C8FCED8-DE5A-466C-943D-B0A25A4A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F46D8D5-B130-4572-8D3D-331AD1363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028" y="1845763"/>
            <a:ext cx="809625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522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C3D790A-9E24-494D-9BE4-27503ECDA0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38261" y="6564769"/>
            <a:ext cx="99386" cy="215444"/>
          </a:xfrm>
        </p:spPr>
        <p:txBody>
          <a:bodyPr/>
          <a:lstStyle/>
          <a:p>
            <a:fld id="{01834800-E070-401A-9581-E51835AC1A76}" type="slidenum">
              <a:rPr lang="en-US" altLang="ko-KR" smtClean="0"/>
              <a:pPr/>
              <a:t>9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C8FCED8-DE5A-466C-943D-B0A25A4A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Pointerlockcontrols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EFACBE-16DC-4AF3-809F-0887D121BB28}"/>
              </a:ext>
            </a:extLst>
          </p:cNvPr>
          <p:cNvSpPr txBox="1"/>
          <p:nvPr/>
        </p:nvSpPr>
        <p:spPr>
          <a:xfrm>
            <a:off x="595923" y="1328513"/>
            <a:ext cx="11000153" cy="46166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script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"./PointerLockControls.js"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script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26CEE2-19ED-4193-BB0C-6048686F2235}"/>
              </a:ext>
            </a:extLst>
          </p:cNvPr>
          <p:cNvSpPr txBox="1"/>
          <p:nvPr/>
        </p:nvSpPr>
        <p:spPr>
          <a:xfrm>
            <a:off x="582745" y="2375448"/>
            <a:ext cx="11000153" cy="433965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 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#blocker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absolute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}</a:t>
            </a:r>
          </a:p>
          <a:p>
            <a:b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#instructions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flex-direction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align-items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14px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cursor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pointer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US" altLang="ko-KR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66D8B-7E7D-AC2A-6C0A-EE9A370786AB}"/>
              </a:ext>
            </a:extLst>
          </p:cNvPr>
          <p:cNvSpPr txBox="1"/>
          <p:nvPr/>
        </p:nvSpPr>
        <p:spPr>
          <a:xfrm>
            <a:off x="488155" y="1739426"/>
            <a:ext cx="112156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/>
              <a:t>PointerLockControls는 Three.js에서 마우스 커서를 고정하고 사용자 입력을 통해 3D 공간을 자유롭게 탐색하거나 조작할 수 있도록 하는 컨트롤 시스템입니다.</a:t>
            </a:r>
          </a:p>
        </p:txBody>
      </p:sp>
    </p:spTree>
    <p:extLst>
      <p:ext uri="{BB962C8B-B14F-4D97-AF65-F5344CB8AC3E}">
        <p14:creationId xmlns:p14="http://schemas.microsoft.com/office/powerpoint/2010/main" val="19051619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77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9BBFB7C-97CC-400D-BBB7-49CF8C7EF2B3}">
  <we:reference id="wa104380862" version="1.5.0.0" store="ko-KR" storeType="OMEX"/>
  <we:alternateReferences>
    <we:reference id="WA104380862" version="1.5.0.0" store="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13470</TotalTime>
  <Words>1485</Words>
  <Application>Microsoft Office PowerPoint</Application>
  <PresentationFormat>宽屏</PresentationFormat>
  <Paragraphs>187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3" baseType="lpstr">
      <vt:lpstr>Arial Unicode MS</vt:lpstr>
      <vt:lpstr>D2Coding</vt:lpstr>
      <vt:lpstr>KoPub돋움체 Bold</vt:lpstr>
      <vt:lpstr>Rix고딕 EB</vt:lpstr>
      <vt:lpstr>맑은 고딕</vt:lpstr>
      <vt:lpstr>Arial</vt:lpstr>
      <vt:lpstr>Consolas</vt:lpstr>
      <vt:lpstr>Wingdings</vt:lpstr>
      <vt:lpstr>Office 테마</vt:lpstr>
      <vt:lpstr>PowerPoint 演示文稿</vt:lpstr>
      <vt:lpstr>Take some GLTF file</vt:lpstr>
      <vt:lpstr>Load a GLTF</vt:lpstr>
      <vt:lpstr>Make simple wall</vt:lpstr>
      <vt:lpstr>Make spotlight</vt:lpstr>
      <vt:lpstr>Make Animation clip</vt:lpstr>
      <vt:lpstr>Make Animation clip</vt:lpstr>
      <vt:lpstr>PowerPoint 演示文稿</vt:lpstr>
      <vt:lpstr>Pointerlockcontrols</vt:lpstr>
      <vt:lpstr>Pointerlockcontrols</vt:lpstr>
      <vt:lpstr>Pointerlockcontrols</vt:lpstr>
      <vt:lpstr>Pointerlockcontrols</vt:lpstr>
      <vt:lpstr>Render 함수내부(1인칭 시점의 플레이어 이동과 점프 기능을 구현)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김성훈</dc:creator>
  <cp:lastModifiedBy>YAO TIANSHUI</cp:lastModifiedBy>
  <cp:revision>32</cp:revision>
  <dcterms:created xsi:type="dcterms:W3CDTF">2021-09-07T04:43:32Z</dcterms:created>
  <dcterms:modified xsi:type="dcterms:W3CDTF">2024-11-26T13:51:22Z</dcterms:modified>
</cp:coreProperties>
</file>

<file path=docProps/thumbnail.jpeg>
</file>